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56" r:id="rId2"/>
    <p:sldId id="257" r:id="rId3"/>
    <p:sldId id="261" r:id="rId4"/>
    <p:sldId id="288" r:id="rId5"/>
    <p:sldId id="286" r:id="rId6"/>
    <p:sldId id="287" r:id="rId7"/>
    <p:sldId id="289" r:id="rId8"/>
    <p:sldId id="294" r:id="rId9"/>
    <p:sldId id="295" r:id="rId10"/>
    <p:sldId id="291" r:id="rId11"/>
    <p:sldId id="290" r:id="rId12"/>
    <p:sldId id="292" r:id="rId13"/>
    <p:sldId id="293" r:id="rId14"/>
    <p:sldId id="279" r:id="rId15"/>
  </p:sldIdLst>
  <p:sldSz cx="9144000" cy="5143500" type="screen16x9"/>
  <p:notesSz cx="6858000" cy="9144000"/>
  <p:embeddedFontLst>
    <p:embeddedFont>
      <p:font typeface="Arvo" panose="020B0604020202020204" charset="0"/>
      <p:regular r:id="rId17"/>
      <p:bold r:id="rId18"/>
      <p:italic r:id="rId19"/>
      <p:boldItalic r:id="rId20"/>
    </p:embeddedFont>
    <p:embeddedFont>
      <p:font typeface="Roboto Condensed Light" panose="020B0604020202020204" charset="0"/>
      <p:regular r:id="rId21"/>
      <p:bold r:id="rId22"/>
      <p:italic r:id="rId23"/>
      <p:boldItalic r:id="rId24"/>
    </p:embeddedFont>
    <p:embeddedFont>
      <p:font typeface="Roboto Condensed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AF"/>
    <a:srgbClr val="D9FFD9"/>
    <a:srgbClr val="FEE2E4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8E4-4CB9-4A25-91DF-C19B82DA8EF8}">
  <a:tblStyle styleId="{025D08E4-4CB9-4A25-91DF-C19B82DA8E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20" y="23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2.bin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</a:t>
            </a:r>
            <a:r>
              <a:rPr lang="en-US" baseline="0"/>
              <a:t> Tests: 180</a:t>
            </a:r>
            <a:endParaRPr lang="en-US" sz="1400" b="0" i="0" u="none" strike="noStrike" baseline="0">
              <a:effectLst/>
            </a:endParaRPr>
          </a:p>
          <a:p>
            <a:pPr>
              <a:defRPr/>
            </a:pP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085-4A52-8F1D-14A42885E9A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085-4A52-8F1D-14A42885E9A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C085-4A52-8F1D-14A42885E9A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C085-4A52-8F1D-14A42885E9A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C085-4A52-8F1D-14A42885E9A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C085-4A52-8F1D-14A42885E9A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C085-4A52-8F1D-14A42885E9A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C085-4A52-8F1D-14A42885E9AC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C085-4A52-8F1D-14A42885E9AC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C085-4A52-8F1D-14A42885E9AC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C085-4A52-8F1D-14A42885E9AC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7-C085-4A52-8F1D-14A42885E9AC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9-C085-4A52-8F1D-14A42885E9AC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B-C085-4A52-8F1D-14A42885E9AC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D-C085-4A52-8F1D-14A42885E9AC}"/>
              </c:ext>
            </c:extLst>
          </c:dPt>
          <c:dLbls>
            <c:dLbl>
              <c:idx val="11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8154313458717299E-2"/>
                      <c:h val="4.9149384408180355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7-C085-4A52-8F1D-14A42885E9AC}"/>
                </c:ext>
              </c:extLst>
            </c:dLbl>
            <c:dLbl>
              <c:idx val="12"/>
              <c:layout>
                <c:manualLayout>
                  <c:x val="9.4949338173207637E-3"/>
                  <c:y val="-3.514425888091270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8154313458717299E-2"/>
                      <c:h val="5.2663810296271638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9-C085-4A52-8F1D-14A42885E9AC}"/>
                </c:ext>
              </c:extLst>
            </c:dLbl>
            <c:dLbl>
              <c:idx val="13"/>
              <c:layout>
                <c:manualLayout>
                  <c:x val="7.5959470538566106E-3"/>
                  <c:y val="-3.2215198488114688E-17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B-C085-4A52-8F1D-14A42885E9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'[Chart in Microsoft PowerPoint]Sheet5'!$B$5:$B$19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converter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'[Chart in Microsoft PowerPoint]Sheet5'!$C$5:$C$19</c:f>
              <c:numCache>
                <c:formatCode>General</c:formatCode>
                <c:ptCount val="15"/>
                <c:pt idx="0">
                  <c:v>11</c:v>
                </c:pt>
                <c:pt idx="1">
                  <c:v>18</c:v>
                </c:pt>
                <c:pt idx="2">
                  <c:v>41</c:v>
                </c:pt>
                <c:pt idx="3">
                  <c:v>9</c:v>
                </c:pt>
                <c:pt idx="4">
                  <c:v>4</c:v>
                </c:pt>
                <c:pt idx="5">
                  <c:v>12</c:v>
                </c:pt>
                <c:pt idx="6">
                  <c:v>3</c:v>
                </c:pt>
                <c:pt idx="7">
                  <c:v>4</c:v>
                </c:pt>
                <c:pt idx="8">
                  <c:v>24</c:v>
                </c:pt>
                <c:pt idx="9">
                  <c:v>39</c:v>
                </c:pt>
                <c:pt idx="10">
                  <c:v>3</c:v>
                </c:pt>
                <c:pt idx="11">
                  <c:v>1</c:v>
                </c:pt>
                <c:pt idx="12">
                  <c:v>1</c:v>
                </c:pt>
                <c:pt idx="13">
                  <c:v>6</c:v>
                </c:pt>
                <c:pt idx="1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E-C085-4A52-8F1D-14A42885E9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Test</a:t>
            </a:r>
            <a:r>
              <a:rPr lang="en-US" baseline="0" dirty="0" smtClean="0"/>
              <a:t> cases metrics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Sheet3!$C$3</c:f>
              <c:strCache>
                <c:ptCount val="1"/>
              </c:strCache>
            </c:strRef>
          </c:tx>
          <c:spPr>
            <a:solidFill>
              <a:srgbClr val="FFC000"/>
            </a:solidFill>
            <a:ln>
              <a:solidFill>
                <a:srgbClr val="FFC000"/>
              </a:solidFill>
            </a:ln>
            <a:effectLst/>
            <a:sp3d>
              <a:contourClr>
                <a:srgbClr val="FFC000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Sheet3!$B$4:$B$18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Sheet3!$C$4:$C$18</c:f>
              <c:numCache>
                <c:formatCode>General</c:formatCode>
                <c:ptCount val="15"/>
              </c:numCache>
            </c:numRef>
          </c:val>
          <c:extLst>
            <c:ext xmlns:c16="http://schemas.microsoft.com/office/drawing/2014/chart" uri="{C3380CC4-5D6E-409C-BE32-E72D297353CC}">
              <c16:uniqueId val="{00000000-C04E-4173-805A-8A8C82C3FDD0}"/>
            </c:ext>
          </c:extLst>
        </c:ser>
        <c:ser>
          <c:idx val="1"/>
          <c:order val="1"/>
          <c:tx>
            <c:strRef>
              <c:f>Sheet3!$D$3</c:f>
              <c:strCache>
                <c:ptCount val="1"/>
                <c:pt idx="0">
                  <c:v>Passed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rgbClr val="92D050"/>
              </a:solidFill>
            </a:ln>
            <a:effectLst/>
            <a:sp3d>
              <a:contourClr>
                <a:srgbClr val="92D050"/>
              </a:contourClr>
            </a:sp3d>
          </c:spPr>
          <c:invertIfNegative val="0"/>
          <c:dLbls>
            <c:dLbl>
              <c:idx val="11"/>
              <c:layout>
                <c:manualLayout>
                  <c:x val="2.1479541244355488E-3"/>
                  <c:y val="-3.26477962594708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04E-4173-805A-8A8C82C3FDD0}"/>
                </c:ext>
              </c:extLst>
            </c:dLbl>
            <c:dLbl>
              <c:idx val="12"/>
              <c:layout>
                <c:manualLayout>
                  <c:x val="-1.5751481616734263E-16"/>
                  <c:y val="-2.53927304240328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C04E-4173-805A-8A8C82C3FD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Sheet3!$B$4:$B$18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Sheet3!$D$4:$D$18</c:f>
              <c:numCache>
                <c:formatCode>General</c:formatCode>
                <c:ptCount val="15"/>
                <c:pt idx="0">
                  <c:v>9</c:v>
                </c:pt>
                <c:pt idx="1">
                  <c:v>16</c:v>
                </c:pt>
                <c:pt idx="2">
                  <c:v>33</c:v>
                </c:pt>
                <c:pt idx="3">
                  <c:v>9</c:v>
                </c:pt>
                <c:pt idx="4">
                  <c:v>4</c:v>
                </c:pt>
                <c:pt idx="5">
                  <c:v>10</c:v>
                </c:pt>
                <c:pt idx="6">
                  <c:v>3</c:v>
                </c:pt>
                <c:pt idx="7">
                  <c:v>3</c:v>
                </c:pt>
                <c:pt idx="8">
                  <c:v>21</c:v>
                </c:pt>
                <c:pt idx="9">
                  <c:v>30</c:v>
                </c:pt>
                <c:pt idx="10">
                  <c:v>2</c:v>
                </c:pt>
                <c:pt idx="11">
                  <c:v>0</c:v>
                </c:pt>
                <c:pt idx="12">
                  <c:v>0</c:v>
                </c:pt>
                <c:pt idx="13">
                  <c:v>6</c:v>
                </c:pt>
                <c:pt idx="1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04E-4173-805A-8A8C82C3FDD0}"/>
            </c:ext>
          </c:extLst>
        </c:ser>
        <c:ser>
          <c:idx val="2"/>
          <c:order val="2"/>
          <c:tx>
            <c:strRef>
              <c:f>Sheet3!$E$3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  <a:sp3d>
              <a:contourClr>
                <a:srgbClr val="FF0000"/>
              </a:contourClr>
            </a:sp3d>
          </c:spPr>
          <c:invertIfNegative val="0"/>
          <c:dLbls>
            <c:dLbl>
              <c:idx val="0"/>
              <c:layout>
                <c:manualLayout>
                  <c:x val="2.1479541244355488E-3"/>
                  <c:y val="3.627532917718951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C04E-4173-805A-8A8C82C3FD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Sheet3!$B$4:$B$18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Sheet3!$E$4:$E$18</c:f>
              <c:numCache>
                <c:formatCode>General</c:formatCode>
                <c:ptCount val="15"/>
                <c:pt idx="0">
                  <c:v>2</c:v>
                </c:pt>
                <c:pt idx="1">
                  <c:v>2</c:v>
                </c:pt>
                <c:pt idx="2">
                  <c:v>7</c:v>
                </c:pt>
                <c:pt idx="3">
                  <c:v>0</c:v>
                </c:pt>
                <c:pt idx="4">
                  <c:v>0</c:v>
                </c:pt>
                <c:pt idx="5">
                  <c:v>2</c:v>
                </c:pt>
                <c:pt idx="6">
                  <c:v>0</c:v>
                </c:pt>
                <c:pt idx="7">
                  <c:v>1</c:v>
                </c:pt>
                <c:pt idx="8">
                  <c:v>3</c:v>
                </c:pt>
                <c:pt idx="9">
                  <c:v>7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0</c:v>
                </c:pt>
                <c:pt idx="1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04E-4173-805A-8A8C82C3FDD0}"/>
            </c:ext>
          </c:extLst>
        </c:ser>
        <c:ser>
          <c:idx val="3"/>
          <c:order val="3"/>
          <c:tx>
            <c:strRef>
              <c:f>Sheet3!$F$3</c:f>
              <c:strCache>
                <c:ptCount val="1"/>
                <c:pt idx="0">
                  <c:v>Blocked</c:v>
                </c:pt>
              </c:strCache>
            </c:strRef>
          </c:tx>
          <c:spPr>
            <a:solidFill>
              <a:srgbClr val="00B0F0"/>
            </a:solidFill>
            <a:ln>
              <a:solidFill>
                <a:srgbClr val="00B0F0"/>
              </a:solidFill>
            </a:ln>
            <a:effectLst/>
            <a:sp3d>
              <a:contourClr>
                <a:srgbClr val="00B0F0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Sheet3!$B$4:$B$18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Sheet3!$F$4:$F$18</c:f>
              <c:numCache>
                <c:formatCode>General</c:formatCode>
                <c:ptCount val="15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2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04E-4173-805A-8A8C82C3FDD0}"/>
            </c:ext>
          </c:extLst>
        </c:ser>
        <c:ser>
          <c:idx val="4"/>
          <c:order val="4"/>
          <c:tx>
            <c:strRef>
              <c:f>Sheet3!$G$3</c:f>
              <c:strCache>
                <c:ptCount val="1"/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Sheet3!$B$4:$B$18</c:f>
              <c:strCache>
                <c:ptCount val="15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Currency coverter</c:v>
                </c:pt>
                <c:pt idx="5">
                  <c:v>Cauta</c:v>
                </c:pt>
                <c:pt idx="6">
                  <c:v>Sortare</c:v>
                </c:pt>
                <c:pt idx="7">
                  <c:v>Filtrare</c:v>
                </c:pt>
                <c:pt idx="8">
                  <c:v>Product Page</c:v>
                </c:pt>
                <c:pt idx="9">
                  <c:v>Cosul meu</c:v>
                </c:pt>
                <c:pt idx="10">
                  <c:v>Usability</c:v>
                </c:pt>
                <c:pt idx="11">
                  <c:v>Performance</c:v>
                </c:pt>
                <c:pt idx="12">
                  <c:v>Compatibility</c:v>
                </c:pt>
                <c:pt idx="13">
                  <c:v>Mobile</c:v>
                </c:pt>
                <c:pt idx="14">
                  <c:v>Newsletter</c:v>
                </c:pt>
              </c:strCache>
            </c:strRef>
          </c:cat>
          <c:val>
            <c:numRef>
              <c:f>Sheet3!$G$4:$G$18</c:f>
              <c:numCache>
                <c:formatCode>General</c:formatCode>
                <c:ptCount val="15"/>
              </c:numCache>
            </c:numRef>
          </c:val>
          <c:extLst>
            <c:ext xmlns:c16="http://schemas.microsoft.com/office/drawing/2014/chart" uri="{C3380CC4-5D6E-409C-BE32-E72D297353CC}">
              <c16:uniqueId val="{00000007-C04E-4173-805A-8A8C82C3FDD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772057327"/>
        <c:axId val="772049007"/>
        <c:axId val="0"/>
      </c:bar3DChart>
      <c:catAx>
        <c:axId val="772057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2049007"/>
        <c:crosses val="autoZero"/>
        <c:auto val="1"/>
        <c:lblAlgn val="ctr"/>
        <c:lblOffset val="100"/>
        <c:noMultiLvlLbl val="0"/>
      </c:catAx>
      <c:valAx>
        <c:axId val="772049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20573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4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Bug</a:t>
            </a:r>
            <a:r>
              <a:rPr lang="en-US" baseline="0" dirty="0"/>
              <a:t> Severity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Sheet6!$B$6</c:f>
              <c:strCache>
                <c:ptCount val="1"/>
                <c:pt idx="0">
                  <c:v>minor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Sheet6!$C$6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AD-4FCC-A008-275AF49E526E}"/>
            </c:ext>
          </c:extLst>
        </c:ser>
        <c:ser>
          <c:idx val="1"/>
          <c:order val="1"/>
          <c:tx>
            <c:strRef>
              <c:f>Sheet6!$B$7</c:f>
              <c:strCache>
                <c:ptCount val="1"/>
                <c:pt idx="0">
                  <c:v>normal </c:v>
                </c:pt>
              </c:strCache>
            </c:strRef>
          </c:tx>
          <c:spPr>
            <a:solidFill>
              <a:schemeClr val="accent2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Sheet6!$C$7</c:f>
              <c:numCache>
                <c:formatCode>General</c:formatCode>
                <c:ptCount val="1"/>
                <c:pt idx="0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1AD-4FCC-A008-275AF49E526E}"/>
            </c:ext>
          </c:extLst>
        </c:ser>
        <c:ser>
          <c:idx val="2"/>
          <c:order val="2"/>
          <c:tx>
            <c:strRef>
              <c:f>Sheet6!$B$8</c:f>
              <c:strCache>
                <c:ptCount val="1"/>
                <c:pt idx="0">
                  <c:v>blocker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-6.5002593243654674E-17"/>
                  <c:y val="9.202616240629037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31AD-4FCC-A008-275AF49E52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Sheet6!$C$8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AD-4FCC-A008-275AF49E526E}"/>
            </c:ext>
          </c:extLst>
        </c:ser>
        <c:ser>
          <c:idx val="3"/>
          <c:order val="3"/>
          <c:tx>
            <c:strRef>
              <c:f>Sheet6!$B$9</c:f>
              <c:strCache>
                <c:ptCount val="1"/>
                <c:pt idx="0">
                  <c:v>major</c:v>
                </c:pt>
              </c:strCache>
            </c:strRef>
          </c:tx>
          <c:spPr>
            <a:solidFill>
              <a:srgbClr val="FF0000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-1.3000518648730935E-16"/>
                  <c:y val="9.764288023521211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31AD-4FCC-A008-275AF49E52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Sheet6!$C$9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AD-4FCC-A008-275AF49E526E}"/>
            </c:ext>
          </c:extLst>
        </c:ser>
        <c:ser>
          <c:idx val="4"/>
          <c:order val="4"/>
          <c:tx>
            <c:strRef>
              <c:f>Sheet6!$B$10</c:f>
              <c:strCache>
                <c:ptCount val="1"/>
                <c:pt idx="0">
                  <c:v>improvement</c:v>
                </c:pt>
              </c:strCache>
            </c:strRef>
          </c:tx>
          <c:spPr>
            <a:solidFill>
              <a:srgbClr val="3F5378">
                <a:lumMod val="40000"/>
                <a:lumOff val="60000"/>
              </a:srgbClr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dirty="0" smtClean="0"/>
                      <a:t>5</a:t>
                    </a:r>
                  </a:p>
                  <a:p>
                    <a:endParaRPr lang="en-US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E816-4A8F-80E5-7B7D6161C1C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Sheet6!$C$10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AD-4FCC-A008-275AF49E526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771988943"/>
        <c:axId val="771996847"/>
      </c:barChart>
      <c:catAx>
        <c:axId val="771988943"/>
        <c:scaling>
          <c:orientation val="minMax"/>
        </c:scaling>
        <c:delete val="1"/>
        <c:axPos val="b"/>
        <c:majorTickMark val="out"/>
        <c:minorTickMark val="none"/>
        <c:tickLblPos val="nextTo"/>
        <c:crossAx val="771996847"/>
        <c:crosses val="autoZero"/>
        <c:auto val="1"/>
        <c:lblAlgn val="ctr"/>
        <c:lblOffset val="100"/>
        <c:noMultiLvlLbl val="0"/>
      </c:catAx>
      <c:valAx>
        <c:axId val="7719968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1988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8899076933900678E-2"/>
          <c:y val="0.87151691627154315"/>
          <c:w val="0.84220156694818649"/>
          <c:h val="0.12848308372845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Bug</a:t>
            </a:r>
            <a:r>
              <a:rPr lang="en-US" baseline="0"/>
              <a:t>s &amp; improvments metrics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Sheet7!$B$5:$B$15</c:f>
              <c:strCache>
                <c:ptCount val="11"/>
                <c:pt idx="0">
                  <c:v>Creaza un cont nou</c:v>
                </c:pt>
                <c:pt idx="1">
                  <c:v>Intra in cont</c:v>
                </c:pt>
                <c:pt idx="2">
                  <c:v>Contul meu</c:v>
                </c:pt>
                <c:pt idx="3">
                  <c:v>Favorite</c:v>
                </c:pt>
                <c:pt idx="4">
                  <c:v>Cauta</c:v>
                </c:pt>
                <c:pt idx="5">
                  <c:v>Filtrare</c:v>
                </c:pt>
                <c:pt idx="6">
                  <c:v>Product Page</c:v>
                </c:pt>
                <c:pt idx="7">
                  <c:v>Cosul meu</c:v>
                </c:pt>
                <c:pt idx="8">
                  <c:v>Performance</c:v>
                </c:pt>
                <c:pt idx="9">
                  <c:v>Compatibility</c:v>
                </c:pt>
                <c:pt idx="10">
                  <c:v>Newsletter</c:v>
                </c:pt>
              </c:strCache>
            </c:strRef>
          </c:cat>
          <c:val>
            <c:numRef>
              <c:f>Sheet7!$C$5:$C$15</c:f>
              <c:numCache>
                <c:formatCode>General</c:formatCode>
                <c:ptCount val="11"/>
                <c:pt idx="0">
                  <c:v>3</c:v>
                </c:pt>
                <c:pt idx="1">
                  <c:v>2</c:v>
                </c:pt>
                <c:pt idx="2">
                  <c:v>8</c:v>
                </c:pt>
                <c:pt idx="3">
                  <c:v>2</c:v>
                </c:pt>
                <c:pt idx="4">
                  <c:v>3</c:v>
                </c:pt>
                <c:pt idx="5">
                  <c:v>1</c:v>
                </c:pt>
                <c:pt idx="6">
                  <c:v>4</c:v>
                </c:pt>
                <c:pt idx="7">
                  <c:v>7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81-4B9C-AC5D-4479BCA5DB6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781378047"/>
        <c:axId val="781379295"/>
      </c:barChart>
      <c:catAx>
        <c:axId val="781378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1379295"/>
        <c:crosses val="autoZero"/>
        <c:auto val="1"/>
        <c:lblAlgn val="ctr"/>
        <c:lblOffset val="100"/>
        <c:noMultiLvlLbl val="0"/>
      </c:catAx>
      <c:valAx>
        <c:axId val="7813792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13780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5609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69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909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059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1930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30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295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810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103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5158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63" name="Google Shape;63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71" name="Google Shape;71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2" name="Google Shape;72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rshiners.r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openxmlformats.org/officeDocument/2006/relationships/image" Target="../media/image19.png"/><Relationship Id="rId10" Type="http://schemas.openxmlformats.org/officeDocument/2006/relationships/image" Target="../media/image23.jpe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84888" y="1122450"/>
            <a:ext cx="7432964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/>
            </a:r>
            <a:br>
              <a:rPr lang="en" sz="3200" dirty="0" smtClean="0"/>
            </a:br>
            <a:r>
              <a:rPr lang="en" sz="3600" dirty="0" smtClean="0"/>
              <a:t>Final Project</a:t>
            </a:r>
            <a:br>
              <a:rPr lang="en" sz="3600" dirty="0" smtClean="0"/>
            </a:br>
            <a:r>
              <a:rPr lang="en" sz="3600" dirty="0" smtClean="0"/>
              <a:t> </a:t>
            </a:r>
            <a:r>
              <a:rPr lang="en" sz="2400" dirty="0" smtClean="0"/>
              <a:t>Manual Testing</a:t>
            </a:r>
            <a:endParaRPr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307811" y="4269016"/>
            <a:ext cx="28361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Tester: </a:t>
            </a:r>
            <a:r>
              <a:rPr lang="en-US" sz="1600" b="1" dirty="0" smtClean="0">
                <a:solidFill>
                  <a:schemeClr val="accent4">
                    <a:lumMod val="2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Carmen </a:t>
            </a:r>
            <a:r>
              <a:rPr lang="en-US" sz="1600" b="1" dirty="0" err="1" smtClean="0">
                <a:solidFill>
                  <a:schemeClr val="accent4">
                    <a:lumMod val="2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Grigorescu</a:t>
            </a:r>
            <a:endParaRPr lang="en-US" sz="1600" b="1" dirty="0">
              <a:solidFill>
                <a:schemeClr val="accent4">
                  <a:lumMod val="25000"/>
                </a:schemeClr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5122" name="Picture 2" descr="Coduri reducere Starshiners | 10% | Ianuarie 2021 | Vezi!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840" y="666065"/>
            <a:ext cx="3793060" cy="224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51661" y="4084350"/>
            <a:ext cx="2247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Mentors: </a:t>
            </a:r>
            <a:r>
              <a:rPr lang="en-US" b="1" dirty="0" err="1" smtClean="0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Andreea</a:t>
            </a:r>
            <a:r>
              <a:rPr lang="en-US" b="1" dirty="0" smtClean="0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b="1" dirty="0" err="1" smtClean="0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Popescu</a:t>
            </a:r>
            <a:endParaRPr lang="en-US" b="1" dirty="0" smtClean="0">
              <a:solidFill>
                <a:schemeClr val="tx1">
                  <a:lumMod val="75000"/>
                </a:schemeClr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algn="ctr"/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 </a:t>
            </a:r>
            <a:r>
              <a:rPr lang="en-US" b="1" dirty="0" smtClean="0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         Irina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Ștefan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1000254" y="392574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 results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9218" name="Picture 2" descr="Chart | H5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9" y="439580"/>
            <a:ext cx="958925" cy="71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24" y="1436113"/>
            <a:ext cx="7000476" cy="32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09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Bugs Overview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8196" name="Picture 4" descr="Computer, data, information, port, protection, scan, virus icon - Download  on Iconfin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62" y="460518"/>
            <a:ext cx="630313" cy="63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6311301"/>
              </p:ext>
            </p:extLst>
          </p:nvPr>
        </p:nvGraphicFramePr>
        <p:xfrm>
          <a:off x="5177860" y="1509040"/>
          <a:ext cx="3694063" cy="23729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618987"/>
              </p:ext>
            </p:extLst>
          </p:nvPr>
        </p:nvGraphicFramePr>
        <p:xfrm>
          <a:off x="127864" y="1509040"/>
          <a:ext cx="4751070" cy="2967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576360" y="4373081"/>
            <a:ext cx="2473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</a:t>
            </a:r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ugs: 28 | Improvements: 5</a:t>
            </a:r>
            <a:endParaRPr 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56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r>
              <a:rPr lang="en" dirty="0" smtClean="0"/>
              <a:t>Conclusions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1268" name="Picture 4" descr="Conclusion Icon of Colored Outline style - Available in SVG, PNG, EPS, AI &amp;  Icon fo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5" y="373697"/>
            <a:ext cx="780672" cy="78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ini pentru + icon gre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14" y="1543566"/>
            <a:ext cx="366208" cy="382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9386" y="2126894"/>
            <a:ext cx="2712672" cy="2154436"/>
          </a:xfrm>
          <a:prstGeom prst="rect">
            <a:avLst/>
          </a:prstGeom>
          <a:solidFill>
            <a:srgbClr val="D9FFD9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Majority of bugs have minor and normal severity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The website achieves its purpose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The website looks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975429" y="2126894"/>
            <a:ext cx="2895599" cy="2277547"/>
          </a:xfrm>
          <a:prstGeom prst="rect">
            <a:avLst/>
          </a:prstGeom>
          <a:solidFill>
            <a:srgbClr val="FEE2E4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Significant number of bugs in “</a:t>
            </a:r>
            <a:r>
              <a:rPr lang="en-US" sz="1600" dirty="0" err="1" smtClean="0">
                <a:latin typeface="Roboto Condensed" panose="020B0604020202020204" charset="0"/>
                <a:ea typeface="Roboto Condensed" panose="020B0604020202020204" charset="0"/>
              </a:rPr>
              <a:t>Contul</a:t>
            </a: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 meu”, “</a:t>
            </a:r>
            <a:r>
              <a:rPr lang="en-US" sz="1600" dirty="0" err="1" smtClean="0">
                <a:latin typeface="Roboto Condensed" panose="020B0604020202020204" charset="0"/>
                <a:ea typeface="Roboto Condensed" panose="020B0604020202020204" charset="0"/>
              </a:rPr>
              <a:t>Cosul</a:t>
            </a: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 meu, followed by “</a:t>
            </a:r>
            <a:r>
              <a:rPr lang="en-US" sz="1600" dirty="0" err="1" smtClean="0">
                <a:latin typeface="Roboto Condensed" panose="020B0604020202020204" charset="0"/>
                <a:ea typeface="Roboto Condensed" panose="020B0604020202020204" charset="0"/>
              </a:rPr>
              <a:t>Cauta</a:t>
            </a: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”, “Product page” and “Intra in </a:t>
            </a:r>
            <a:r>
              <a:rPr lang="en-US" sz="1600" dirty="0" err="1" smtClean="0">
                <a:latin typeface="Roboto Condensed" panose="020B0604020202020204" charset="0"/>
                <a:ea typeface="Roboto Condensed" panose="020B0604020202020204" charset="0"/>
              </a:rPr>
              <a:t>cont</a:t>
            </a: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The website is not user-friendly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Security and responsiveness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100" name="Picture 4" descr="Imagini pentru minus red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978" y="1543566"/>
            <a:ext cx="431940" cy="44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199759" y="1510910"/>
            <a:ext cx="418241" cy="4154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72675" y="2126894"/>
            <a:ext cx="2712672" cy="1897955"/>
          </a:xfrm>
          <a:prstGeom prst="rect">
            <a:avLst/>
          </a:prstGeom>
          <a:solidFill>
            <a:srgbClr val="FFFFAF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Performance and </a:t>
            </a:r>
            <a:r>
              <a:rPr lang="en-US" sz="1600" dirty="0">
                <a:latin typeface="Roboto Condensed" panose="020B0604020202020204" charset="0"/>
                <a:ea typeface="Roboto Condensed" panose="020B0604020202020204" charset="0"/>
              </a:rPr>
              <a:t>S</a:t>
            </a: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ecurity Testing is further recommended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UI &amp; Usability improvements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Fix the major issues</a:t>
            </a:r>
            <a:endParaRPr lang="en-US" sz="1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16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89502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Lessons Learned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5" name="Picture 6" descr="conclusion icon – Chinese Language Teachers Association–National Capital  Region 大华府中文教师学会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40" y="445044"/>
            <a:ext cx="661262" cy="66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71714" y="1632857"/>
            <a:ext cx="6415315" cy="2482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Finding a website with sufficient amount of bugs was the main challenge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The lack of business requirements made testing more difficult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I had to clarify many things while doing the project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Roboto Condensed" panose="020B0604020202020204" charset="0"/>
                <a:ea typeface="Roboto Condensed" panose="020B0604020202020204" charset="0"/>
              </a:rPr>
              <a:t>Testing the website took more time than I’ve previously thought and proper time management was necessary in order to finish the tasks</a:t>
            </a:r>
            <a:endParaRPr lang="en-US" sz="16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5122" name="Picture 2" descr="Imagini pentru lesson learned icon ligh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537" y="1423792"/>
            <a:ext cx="4224111" cy="303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52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2298" name="Picture 10" descr="Dear Faculty: Thank You!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51" y="1034321"/>
            <a:ext cx="5044189" cy="259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04" name="Picture 16" descr="[crop output image]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869" y="213257"/>
            <a:ext cx="4089131" cy="423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1026260" y="369502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AGENDA</a:t>
            </a:r>
            <a:endParaRPr dirty="0"/>
          </a:p>
        </p:txBody>
      </p:sp>
      <p:sp>
        <p:nvSpPr>
          <p:cNvPr id="191" name="Google Shape;191;p12"/>
          <p:cNvSpPr txBox="1">
            <a:spLocks noGrp="1"/>
          </p:cNvSpPr>
          <p:nvPr>
            <p:ph type="body" idx="2"/>
          </p:nvPr>
        </p:nvSpPr>
        <p:spPr>
          <a:xfrm>
            <a:off x="814275" y="4286925"/>
            <a:ext cx="5168400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i="1" dirty="0">
              <a:solidFill>
                <a:srgbClr val="3F537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i="1" dirty="0">
              <a:solidFill>
                <a:srgbClr val="3F5378"/>
              </a:solidFill>
            </a:endParaRP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954938" y="1486075"/>
            <a:ext cx="3363061" cy="3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App Description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Testing Approach</a:t>
            </a:r>
            <a:endParaRPr lang="en-US" sz="32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Mindmap</a:t>
            </a:r>
            <a:endParaRPr lang="en-US" sz="3200" b="1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Tools </a:t>
            </a: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Used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Testing Types</a:t>
            </a:r>
            <a:endParaRPr lang="en-US" sz="32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3200" b="1" dirty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4400" dirty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4400" dirty="0">
              <a:solidFill>
                <a:srgbClr val="FF9800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sz="4400" dirty="0"/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93;p12"/>
          <p:cNvSpPr txBox="1">
            <a:spLocks/>
          </p:cNvSpPr>
          <p:nvPr/>
        </p:nvSpPr>
        <p:spPr>
          <a:xfrm>
            <a:off x="6043184" y="1422400"/>
            <a:ext cx="3600455" cy="32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▰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Test </a:t>
            </a:r>
            <a:r>
              <a:rPr lang="en-US" sz="32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Cases </a:t>
            </a:r>
            <a:endParaRPr lang="en-US" sz="32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Test results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Bugs Overview</a:t>
            </a: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Conclusions</a:t>
            </a: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r>
              <a:rPr lang="en-US" sz="3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Lessons Learned</a:t>
            </a: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3200" b="1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4400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4400" dirty="0" smtClean="0">
              <a:solidFill>
                <a:srgbClr val="FF98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Roboto Condensed Light"/>
              <a:buNone/>
            </a:pPr>
            <a:endParaRPr lang="en-US" sz="4400" dirty="0" smtClean="0"/>
          </a:p>
          <a:p>
            <a:pPr marL="0" indent="0">
              <a:spcAft>
                <a:spcPts val="1000"/>
              </a:spcAft>
              <a:buFont typeface="Roboto Condensed Light"/>
              <a:buNone/>
            </a:pPr>
            <a:endParaRPr lang="en-US" dirty="0"/>
          </a:p>
        </p:txBody>
      </p:sp>
      <p:pic>
        <p:nvPicPr>
          <p:cNvPr id="60" name="Picture 2" descr="Contents - Free web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65" y="409201"/>
            <a:ext cx="671593" cy="671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30" descr="Ecommerce, online shop, online shopping, online store, shopping store icon  - Download on Iconfind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655" y="1637940"/>
            <a:ext cx="485576" cy="48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0" descr="Competence - Free people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80" y="2263974"/>
            <a:ext cx="402222" cy="40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Mapping, mind, mind mapping, mindmap, mindmapping icon - Download on  Iconfind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73" y="2781561"/>
            <a:ext cx="452412" cy="45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0" descr="Inspection, magnifier, magnifying glass, monitoring, process monitoring  icon - Download on Iconfinde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40" y="3945355"/>
            <a:ext cx="398543" cy="39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Chart | H5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403" y="2131393"/>
            <a:ext cx="731740" cy="54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4" descr="Computer, data, information, port, protection, scan, virus icon - Download  on Iconfinder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196" y="2740440"/>
            <a:ext cx="486479" cy="4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Conclusion Icon of Colored Outline style - Available in SVG, PNG, EPS, AI &amp;  Icon fonts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546" y="3226919"/>
            <a:ext cx="555129" cy="55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6" descr="conclusion icon – Chinese Language Teachers Association–National Capital  Region 大华府中文教师学会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445" y="3875603"/>
            <a:ext cx="466230" cy="46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0" descr="Tools Icons - Free Download, PNG and SV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82" y="3221089"/>
            <a:ext cx="673502" cy="67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6" descr="Creative Writing Icon of Flat style - Available in SVG, PNG, EPS, AI &amp; Icon  fonts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872" y="1565721"/>
            <a:ext cx="492803" cy="49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957894" y="365023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 Details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4814807" y="1498167"/>
            <a:ext cx="4329192" cy="2469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 smtClean="0">
                <a:hlinkClick r:id="rId3"/>
              </a:rPr>
              <a:t>StarShiners.ro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▰"/>
            </a:pPr>
            <a:r>
              <a:rPr lang="en-US" dirty="0" smtClean="0"/>
              <a:t>Web application</a:t>
            </a:r>
            <a:endParaRPr dirty="0"/>
          </a:p>
          <a:p>
            <a:pPr lvl="0">
              <a:spcBef>
                <a:spcPts val="1000"/>
              </a:spcBef>
            </a:pPr>
            <a:r>
              <a:rPr lang="en-US" dirty="0" smtClean="0"/>
              <a:t>Online </a:t>
            </a:r>
            <a:r>
              <a:rPr lang="en-US" dirty="0"/>
              <a:t>store for women's clothing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92" y="1852045"/>
            <a:ext cx="3699186" cy="2216260"/>
          </a:xfrm>
          <a:prstGeom prst="rect">
            <a:avLst/>
          </a:prstGeom>
        </p:spPr>
      </p:pic>
      <p:sp>
        <p:nvSpPr>
          <p:cNvPr id="14" name="Google Shape;494;p33"/>
          <p:cNvSpPr/>
          <p:nvPr/>
        </p:nvSpPr>
        <p:spPr>
          <a:xfrm>
            <a:off x="373116" y="1692150"/>
            <a:ext cx="4007738" cy="2944350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" name="AutoShape 18" descr="Online Shop Monitor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78" name="Picture 30" descr="Ecommerce, online shop, online shopping, online store, shopping store icon  - Download on Iconfind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80" y="429706"/>
            <a:ext cx="694249" cy="69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55069" y="43159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Approach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259461" y="2200759"/>
            <a:ext cx="5097786" cy="25343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      </a:t>
            </a:r>
            <a:endParaRPr lang="en-US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sz="1800" dirty="0" smtClean="0"/>
              <a:t>Exploratory testing </a:t>
            </a:r>
            <a:endParaRPr sz="1800" dirty="0" smtClean="0"/>
          </a:p>
          <a:p>
            <a:pPr lvl="0">
              <a:spcBef>
                <a:spcPts val="1000"/>
              </a:spcBef>
            </a:pPr>
            <a:r>
              <a:rPr lang="en-US" sz="1800" dirty="0" err="1" smtClean="0"/>
              <a:t>Mindmap</a:t>
            </a:r>
            <a:endParaRPr lang="en-US" sz="1800" dirty="0" smtClean="0"/>
          </a:p>
          <a:p>
            <a:pPr lvl="0">
              <a:spcBef>
                <a:spcPts val="1000"/>
              </a:spcBef>
            </a:pPr>
            <a:r>
              <a:rPr lang="en-US" sz="1800" dirty="0" smtClean="0"/>
              <a:t>Test analysis and design</a:t>
            </a:r>
          </a:p>
          <a:p>
            <a:pPr lvl="0">
              <a:spcBef>
                <a:spcPts val="1000"/>
              </a:spcBef>
            </a:pPr>
            <a:r>
              <a:rPr lang="en-US" sz="1800" dirty="0" smtClean="0"/>
              <a:t>Test Execution</a:t>
            </a:r>
          </a:p>
          <a:p>
            <a:pPr lvl="0">
              <a:spcBef>
                <a:spcPts val="1000"/>
              </a:spcBef>
            </a:pPr>
            <a:r>
              <a:rPr lang="en-US" sz="1800" dirty="0" smtClean="0"/>
              <a:t>Bug reporting</a:t>
            </a:r>
          </a:p>
          <a:p>
            <a:pPr lvl="0">
              <a:spcBef>
                <a:spcPts val="1000"/>
              </a:spcBef>
            </a:pPr>
            <a:r>
              <a:rPr lang="en-US" sz="1800" dirty="0" smtClean="0"/>
              <a:t>Test report</a:t>
            </a:r>
          </a:p>
          <a:p>
            <a:pPr lvl="0">
              <a:spcBef>
                <a:spcPts val="1000"/>
              </a:spcBef>
            </a:pP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331" y="1813302"/>
            <a:ext cx="3647873" cy="2446067"/>
          </a:xfrm>
          <a:prstGeom prst="rect">
            <a:avLst/>
          </a:prstGeom>
        </p:spPr>
      </p:pic>
      <p:pic>
        <p:nvPicPr>
          <p:cNvPr id="4112" name="Picture 16" descr="Timer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61" y="1412805"/>
            <a:ext cx="726967" cy="72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04067" y="1585490"/>
            <a:ext cx="4396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Roboto Condensed" panose="020B0604020202020204" charset="0"/>
                <a:ea typeface="Roboto Condensed" panose="020B0604020202020204" charset="0"/>
              </a:rPr>
              <a:t>Testing Period</a:t>
            </a:r>
            <a:r>
              <a:rPr lang="en-US" sz="1800" dirty="0">
                <a:latin typeface="Roboto Condensed" panose="020B0604020202020204" charset="0"/>
                <a:ea typeface="Roboto Condensed" panose="020B0604020202020204" charset="0"/>
              </a:rPr>
              <a:t>:  </a:t>
            </a:r>
            <a:r>
              <a:rPr lang="en-US" sz="1800" b="1" dirty="0" smtClean="0">
                <a:latin typeface="Roboto Condensed" panose="020B0604020202020204" charset="0"/>
                <a:ea typeface="Roboto Condensed" panose="020B0604020202020204" charset="0"/>
              </a:rPr>
              <a:t>05.01.2021 </a:t>
            </a:r>
            <a:r>
              <a:rPr lang="en-US" sz="1800" b="1" dirty="0">
                <a:latin typeface="Roboto Condensed" panose="020B0604020202020204" charset="0"/>
                <a:ea typeface="Roboto Condensed" panose="020B0604020202020204" charset="0"/>
              </a:rPr>
              <a:t>– </a:t>
            </a:r>
            <a:r>
              <a:rPr lang="en-US" sz="1800" b="1" dirty="0" smtClean="0">
                <a:latin typeface="Roboto Condensed" panose="020B0604020202020204" charset="0"/>
                <a:ea typeface="Roboto Condensed" panose="020B0604020202020204" charset="0"/>
              </a:rPr>
              <a:t>01.02.2021</a:t>
            </a:r>
            <a:endParaRPr lang="en-US" sz="1800" b="1" dirty="0">
              <a:latin typeface="Roboto Condensed" panose="020B0604020202020204" charset="0"/>
              <a:ea typeface="Roboto Condensed" panose="020B0604020202020204" charset="0"/>
            </a:endParaRPr>
          </a:p>
          <a:p>
            <a:endParaRPr lang="en-US" dirty="0"/>
          </a:p>
        </p:txBody>
      </p:sp>
      <p:pic>
        <p:nvPicPr>
          <p:cNvPr id="4116" name="Picture 20" descr="Competence - Free people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61" y="508782"/>
            <a:ext cx="541285" cy="54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20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Mindmap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146" name="Picture 2" descr="Mapping, mind, mind mapping, mindmap, mindmapping icon - Download on  Iconfin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22" y="444248"/>
            <a:ext cx="662853" cy="66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https://apis.mail.yahoo.com/ws/v3/mailboxes/@.id==VjN-4FaZD6Ea_7sN7KAXbWgWZXuF8CIqcGxfK_7qYcr-VN-E9EgcZNoCGD2FVVBw7MYsOstHGQ2SvOzuBlPC52QM-g/messages/@.id==AHh38OFyBJU7YBh0VgdHSF1Ze8o/content/parts/@.id==3/thumbnail?appid=YMailNorrinLaunch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1158774"/>
            <a:ext cx="7848586" cy="408883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382359" y="1107101"/>
            <a:ext cx="858164" cy="5734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8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1125604" y="397747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Tools used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650" y="1669830"/>
            <a:ext cx="1585909" cy="12748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916" y="1669830"/>
            <a:ext cx="1312898" cy="1224902"/>
          </a:xfrm>
          <a:prstGeom prst="rect">
            <a:avLst/>
          </a:prstGeom>
        </p:spPr>
      </p:pic>
      <p:pic>
        <p:nvPicPr>
          <p:cNvPr id="1026" name="Picture 2" descr="BrowserStack | Mo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942" y="1585941"/>
            <a:ext cx="1358736" cy="135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7942" y="3247998"/>
            <a:ext cx="1490984" cy="120804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511" y="3302263"/>
            <a:ext cx="1364048" cy="1208042"/>
          </a:xfrm>
          <a:prstGeom prst="rect">
            <a:avLst/>
          </a:prstGeom>
        </p:spPr>
      </p:pic>
      <p:pic>
        <p:nvPicPr>
          <p:cNvPr id="1034" name="Picture 10" descr="Tools Icons - Free Download, PNG and SV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96" y="397747"/>
            <a:ext cx="776580" cy="77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54687" y="1638725"/>
            <a:ext cx="1065027" cy="1305952"/>
          </a:xfrm>
          <a:prstGeom prst="rect">
            <a:avLst/>
          </a:prstGeom>
        </p:spPr>
      </p:pic>
      <p:pic>
        <p:nvPicPr>
          <p:cNvPr id="1028" name="Picture 4" descr="Image result for ms paint logo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061" y="3224789"/>
            <a:ext cx="2143881" cy="12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ini pentru excel 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841" y="3302263"/>
            <a:ext cx="1136461" cy="104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35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Types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7178" name="Picture 10" descr="Inspection, magnifier, magnifying glass, monitoring, process monitoring  icon - Download on Iconfind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44" y="459909"/>
            <a:ext cx="631531" cy="631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7526608"/>
              </p:ext>
            </p:extLst>
          </p:nvPr>
        </p:nvGraphicFramePr>
        <p:xfrm>
          <a:off x="425035" y="1616990"/>
          <a:ext cx="8359885" cy="2763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Document" r:id="rId5" imgW="5941045" imgH="1968551" progId="Word.Document.12">
                  <p:embed/>
                </p:oleObj>
              </mc:Choice>
              <mc:Fallback>
                <p:oleObj name="Document" r:id="rId5" imgW="5941045" imgH="196855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5035" y="1616990"/>
                        <a:ext cx="8359885" cy="2763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300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 Cases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5366" name="Picture 6" descr="Creative Writing Icon of Flat style - Available in SVG, PNG, EPS, AI &amp; Icon  fo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444737"/>
            <a:ext cx="661875" cy="66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4582433"/>
              </p:ext>
            </p:extLst>
          </p:nvPr>
        </p:nvGraphicFramePr>
        <p:xfrm>
          <a:off x="483336" y="1407209"/>
          <a:ext cx="6687777" cy="36136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23230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1000254" y="392574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 results</a:t>
            </a:r>
            <a:endParaRPr dirty="0"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218" name="Picture 2" descr="Chart | H5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9" y="439580"/>
            <a:ext cx="958925" cy="71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1638079" y="1293298"/>
          <a:ext cx="5912603" cy="35010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7384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243</Words>
  <Application>Microsoft Office PowerPoint</Application>
  <PresentationFormat>On-screen Show (16:9)</PresentationFormat>
  <Paragraphs>88</Paragraphs>
  <Slides>14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Arvo</vt:lpstr>
      <vt:lpstr>Arial</vt:lpstr>
      <vt:lpstr>Roboto Condensed Light</vt:lpstr>
      <vt:lpstr>Roboto Condensed</vt:lpstr>
      <vt:lpstr>Salerio template</vt:lpstr>
      <vt:lpstr>Document</vt:lpstr>
      <vt:lpstr> Final Project  Manual Testing</vt:lpstr>
      <vt:lpstr>AGENDA</vt:lpstr>
      <vt:lpstr>Application Details</vt:lpstr>
      <vt:lpstr>Testing Approach</vt:lpstr>
      <vt:lpstr>Mindmap</vt:lpstr>
      <vt:lpstr>Tools used</vt:lpstr>
      <vt:lpstr>Testing Types</vt:lpstr>
      <vt:lpstr>Test Cases</vt:lpstr>
      <vt:lpstr>Test results</vt:lpstr>
      <vt:lpstr>Test results</vt:lpstr>
      <vt:lpstr>Bugs Overview</vt:lpstr>
      <vt:lpstr> Conclusions</vt:lpstr>
      <vt:lpstr>Lessons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Testing Starshiners.ro Final Project  </dc:title>
  <cp:lastModifiedBy>Carmen Grigorescu</cp:lastModifiedBy>
  <cp:revision>51</cp:revision>
  <dcterms:modified xsi:type="dcterms:W3CDTF">2021-02-07T21:06:43Z</dcterms:modified>
</cp:coreProperties>
</file>